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Fira Sans Black" panose="020B0A03050000020004" pitchFamily="34" charset="0"/>
      <p:bold r:id="rId38"/>
      <p:boldItalic r:id="rId39"/>
    </p:embeddedFont>
    <p:embeddedFont>
      <p:font typeface="Fira Sans ExtraBold" panose="020B0903050000020004" pitchFamily="34" charset="0"/>
      <p:bold r:id="rId40"/>
      <p:boldItalic r:id="rId41"/>
    </p:embeddedFont>
    <p:embeddedFont>
      <p:font typeface="Fira Sans Medium" panose="020B0603050000020004" pitchFamily="34" charset="0"/>
      <p:regular r:id="rId42"/>
      <p:bold r:id="rId43"/>
      <p:italic r:id="rId44"/>
      <p:boldItalic r:id="rId45"/>
    </p:embeddedFont>
    <p:embeddedFont>
      <p:font typeface="Fira Sans SemiBold" panose="020B06030500000200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018E4-D70C-4734-BF23-7B6506C22897}" v="313" dt="2024-01-10T18:39:05.525"/>
    <p1510:client id="{F91813AD-8273-4D4C-9408-62A425C625F0}" v="12" dt="2023-11-21T20:37:53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59217ef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59217ef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459217ef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459217ef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46086753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46086753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46086753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46086753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46299a4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46299a4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46299a4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46299a4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46299a4c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46299a4c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46299a4c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46299a4c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720e9f9a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720e9f9a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73ca4cb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73ca4cb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459217ef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459217ef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73ca4cb6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73ca4cb6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73ca4cb6c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73ca4cb6c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73ca4cb6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73ca4cb6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3ca4cb6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73ca4cb6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3ca4cb6c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3ca4cb6c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73ca4cb6c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73ca4cb6c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73ca4cb6c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73ca4cb6c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8b26826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8b26826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a9a70d5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a9a70d5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459217e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459217ef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3fccfada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3fccfada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459217ef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459217ef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from https://www.copyblogger.com/growth-of-podcasting/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459217ef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459217ef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a840713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a840713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59217e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59217ef3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459217ef3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459217ef3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Black"/>
              <a:buNone/>
              <a:defRPr sz="2800">
                <a:solidFill>
                  <a:schemeClr val="dk1"/>
                </a:solidFill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odcasthosting.org/podcast-statistics/" TargetMode="External"/><Relationship Id="rId4" Type="http://schemas.openxmlformats.org/officeDocument/2006/relationships/hyperlink" Target="https://www.podcastinsights.com/podcast-statistic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88628" y="781525"/>
            <a:ext cx="5273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Make your own</a:t>
            </a:r>
            <a:endParaRPr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D9D9D9"/>
                </a:solidFill>
              </a:rPr>
              <a:t>PODCAST</a:t>
            </a:r>
            <a:endParaRPr sz="8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On Your Format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2535625" y="1169500"/>
            <a:ext cx="1351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How many hosts?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t="13481" b="27849"/>
          <a:stretch/>
        </p:blipFill>
        <p:spPr>
          <a:xfrm>
            <a:off x="1444538" y="1248075"/>
            <a:ext cx="1091074" cy="6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l="5647" r="5407" b="13239"/>
          <a:stretch/>
        </p:blipFill>
        <p:spPr>
          <a:xfrm>
            <a:off x="1661959" y="3255325"/>
            <a:ext cx="656254" cy="6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2535625" y="3190625"/>
            <a:ext cx="12447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Length of show?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5">
            <a:alphaModFix/>
          </a:blip>
          <a:srcRect l="6222" t="5472" r="6631" b="19146"/>
          <a:stretch/>
        </p:blipFill>
        <p:spPr>
          <a:xfrm>
            <a:off x="5718794" y="1248025"/>
            <a:ext cx="740105" cy="6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6700150" y="1169500"/>
            <a:ext cx="1244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How frequent?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6">
            <a:alphaModFix/>
          </a:blip>
          <a:srcRect l="12756" r="12644" b="14595"/>
          <a:stretch/>
        </p:blipFill>
        <p:spPr>
          <a:xfrm>
            <a:off x="5809270" y="3255275"/>
            <a:ext cx="559167" cy="6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646750" y="3190625"/>
            <a:ext cx="13515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How many segments?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7">
            <a:alphaModFix/>
          </a:blip>
          <a:srcRect t="12326" b="25853"/>
          <a:stretch/>
        </p:blipFill>
        <p:spPr>
          <a:xfrm>
            <a:off x="3949651" y="1966013"/>
            <a:ext cx="1244688" cy="7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4064850" y="2772025"/>
            <a:ext cx="10143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Guests?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2024150" y="1287125"/>
            <a:ext cx="187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Fira Sans SemiBold"/>
                <a:ea typeface="Fira Sans SemiBold"/>
                <a:cs typeface="Fira Sans SemiBold"/>
                <a:sym typeface="Fira Sans SemiBold"/>
              </a:rPr>
              <a:t>Computer</a:t>
            </a:r>
            <a:endParaRPr sz="2400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3894650" y="1394375"/>
            <a:ext cx="37260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Recording, editing, posting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l="11192" t="11422" r="10487" b="24939"/>
          <a:stretch/>
        </p:blipFill>
        <p:spPr>
          <a:xfrm>
            <a:off x="624850" y="1152475"/>
            <a:ext cx="1036326" cy="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l="11431" t="7707" r="11585" b="21581"/>
          <a:stretch/>
        </p:blipFill>
        <p:spPr>
          <a:xfrm>
            <a:off x="684679" y="2407900"/>
            <a:ext cx="916659" cy="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5">
            <a:alphaModFix/>
          </a:blip>
          <a:srcRect l="18081" t="3982" r="18228" b="18389"/>
          <a:stretch/>
        </p:blipFill>
        <p:spPr>
          <a:xfrm>
            <a:off x="797583" y="3663325"/>
            <a:ext cx="690867" cy="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2079550" y="2574500"/>
            <a:ext cx="16290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Fira Sans SemiBold"/>
                <a:ea typeface="Fira Sans SemiBold"/>
                <a:cs typeface="Fira Sans SemiBold"/>
                <a:sym typeface="Fira Sans SemiBold"/>
              </a:rPr>
              <a:t>Software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2079550" y="3819275"/>
            <a:ext cx="18705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Fira Sans SemiBold"/>
                <a:ea typeface="Fira Sans SemiBold"/>
                <a:cs typeface="Fira Sans SemiBold"/>
                <a:sym typeface="Fira Sans SemiBold"/>
              </a:rPr>
              <a:t>Microphone</a:t>
            </a:r>
            <a:endParaRPr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2"/>
          </p:nvPr>
        </p:nvSpPr>
        <p:spPr>
          <a:xfrm>
            <a:off x="3894650" y="2606825"/>
            <a:ext cx="37260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Audacity is free and easy to use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2"/>
          </p:nvPr>
        </p:nvSpPr>
        <p:spPr>
          <a:xfrm>
            <a:off x="3894650" y="3905225"/>
            <a:ext cx="37260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Very</a:t>
            </a:r>
            <a:r>
              <a:rPr lang="en" sz="1800"/>
              <a:t> </a:t>
            </a: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important for sound quality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335775" y="872550"/>
            <a:ext cx="3345300" cy="1699200"/>
          </a:xfrm>
          <a:prstGeom prst="rect">
            <a:avLst/>
          </a:prstGeom>
          <a:solidFill>
            <a:srgbClr val="D8D8D8">
              <a:alpha val="538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Recording Your Show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t="54224" b="18960"/>
          <a:stretch/>
        </p:blipFill>
        <p:spPr>
          <a:xfrm>
            <a:off x="0" y="-6"/>
            <a:ext cx="9144000" cy="1634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1709950"/>
            <a:ext cx="85206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Preparation</a:t>
            </a:r>
            <a:endParaRPr sz="3600"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311700" y="2476475"/>
            <a:ext cx="509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Practice using your equipment</a:t>
            </a:r>
            <a:endParaRPr sz="2400"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3139425"/>
            <a:ext cx="51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an outline for the episode</a:t>
            </a:r>
            <a:endParaRPr sz="2400"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3891025"/>
            <a:ext cx="51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Write scripts for intros/outros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2385050" y="597425"/>
            <a:ext cx="6447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Record your show</a:t>
            </a:r>
            <a:endParaRPr sz="3600"/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2"/>
          </p:nvPr>
        </p:nvSpPr>
        <p:spPr>
          <a:xfrm>
            <a:off x="2385000" y="1457275"/>
            <a:ext cx="6447300" cy="2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Pick a quiet place to record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Avoid small rooms with flat uncovered walls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Don’t worry about making mistakes - you can edit them out later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Save your work!</a:t>
            </a:r>
            <a:endParaRPr sz="2400"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l="20785" r="44443"/>
          <a:stretch/>
        </p:blipFill>
        <p:spPr>
          <a:xfrm>
            <a:off x="1" y="0"/>
            <a:ext cx="23850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9896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Editing</a:t>
            </a:r>
            <a:endParaRPr sz="3600"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1607100" y="1673550"/>
            <a:ext cx="3999900" cy="22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Cut out filler words (“um”, “uh”), awkward silences, pointless digressions</a:t>
            </a:r>
            <a:endParaRPr sz="3000"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l="38446"/>
          <a:stretch/>
        </p:blipFill>
        <p:spPr>
          <a:xfrm>
            <a:off x="7033249" y="0"/>
            <a:ext cx="211074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Production</a:t>
            </a:r>
            <a:endParaRPr sz="3600"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311700" y="1381050"/>
            <a:ext cx="39999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Use </a:t>
            </a:r>
            <a:r>
              <a:rPr lang="en" sz="2400" b="1"/>
              <a:t>equalization (EQ)</a:t>
            </a:r>
            <a:r>
              <a:rPr lang="en" sz="2400"/>
              <a:t> to filter out low frequencies</a:t>
            </a:r>
            <a:endParaRPr sz="2400"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2"/>
          </p:nvPr>
        </p:nvSpPr>
        <p:spPr>
          <a:xfrm>
            <a:off x="4832400" y="1381050"/>
            <a:ext cx="39999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Use </a:t>
            </a:r>
            <a:r>
              <a:rPr lang="en" sz="2400" b="1"/>
              <a:t>compression</a:t>
            </a:r>
            <a:r>
              <a:rPr lang="en" sz="2400"/>
              <a:t> to even out the volume</a:t>
            </a:r>
            <a:endParaRPr sz="2400"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t="46519" b="30813"/>
          <a:stretch/>
        </p:blipFill>
        <p:spPr>
          <a:xfrm>
            <a:off x="0" y="3761725"/>
            <a:ext cx="9143999" cy="138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2341200" y="2421300"/>
            <a:ext cx="44616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If you have </a:t>
            </a:r>
            <a:r>
              <a:rPr lang="en" sz="2400" b="1"/>
              <a:t>music</a:t>
            </a:r>
            <a:r>
              <a:rPr lang="en" sz="2400"/>
              <a:t>, mix it in where you want it in the show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t="37334" b="30219"/>
          <a:stretch/>
        </p:blipFill>
        <p:spPr>
          <a:xfrm>
            <a:off x="0" y="8"/>
            <a:ext cx="9144006" cy="197781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>
            <a:spLocks noGrp="1"/>
          </p:cNvSpPr>
          <p:nvPr>
            <p:ph type="body" idx="2"/>
          </p:nvPr>
        </p:nvSpPr>
        <p:spPr>
          <a:xfrm>
            <a:off x="395450" y="2194550"/>
            <a:ext cx="8200800" cy="23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Your final product should be an mp3 file</a:t>
            </a: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Use a program like </a:t>
            </a:r>
            <a:r>
              <a:rPr lang="en" sz="1800" b="1"/>
              <a:t>mp3tag </a:t>
            </a:r>
            <a:r>
              <a:rPr lang="en" sz="1800"/>
              <a:t>to add metadata to your mp3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l="11668" r="11668"/>
          <a:stretch/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2880350" y="1714500"/>
            <a:ext cx="3451800" cy="20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Show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Notes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Notes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13277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i="1"/>
              <a:t>Good show notes can draw in new listeners - they can find your show by searching for topics you are talking about</a:t>
            </a:r>
            <a:endParaRPr sz="1800" i="1"/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l="11411" r="34505"/>
          <a:stretch/>
        </p:blipFill>
        <p:spPr>
          <a:xfrm>
            <a:off x="4968225" y="0"/>
            <a:ext cx="41757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832300" cy="873300"/>
          </a:xfrm>
          <a:prstGeom prst="rect">
            <a:avLst/>
          </a:prstGeom>
          <a:solidFill>
            <a:srgbClr val="E1E7E9">
              <a:alpha val="730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Today!</a:t>
            </a:r>
            <a:endParaRPr sz="4800"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434425"/>
            <a:ext cx="2850600" cy="1486500"/>
          </a:xfrm>
          <a:prstGeom prst="rect">
            <a:avLst/>
          </a:prstGeom>
          <a:solidFill>
            <a:srgbClr val="E1E7E9">
              <a:alpha val="730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Introduction</a:t>
            </a:r>
            <a:endParaRPr sz="2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a podcast?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History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847625" y="1434425"/>
            <a:ext cx="3115200" cy="1705500"/>
          </a:xfrm>
          <a:prstGeom prst="rect">
            <a:avLst/>
          </a:prstGeom>
          <a:solidFill>
            <a:srgbClr val="E1E7E9">
              <a:alpha val="730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Making your show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Recording</a:t>
            </a:r>
            <a:endParaRPr sz="18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Editing and producing</a:t>
            </a:r>
            <a:endParaRPr sz="18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Show notes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3113225"/>
            <a:ext cx="2850600" cy="1705500"/>
          </a:xfrm>
          <a:prstGeom prst="rect">
            <a:avLst/>
          </a:prstGeom>
          <a:solidFill>
            <a:srgbClr val="E1E7E9">
              <a:alpha val="730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/>
              <a:t>Planning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Choosing a topic</a:t>
            </a:r>
            <a:endParaRPr sz="1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Deciding on a format</a:t>
            </a:r>
            <a:endParaRPr sz="1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Picking equipment</a:t>
            </a:r>
            <a:endParaRPr sz="2400" b="1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4847625" y="3332225"/>
            <a:ext cx="3115200" cy="1486500"/>
          </a:xfrm>
          <a:prstGeom prst="rect">
            <a:avLst/>
          </a:prstGeom>
          <a:solidFill>
            <a:srgbClr val="E1E7E9">
              <a:alpha val="730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/>
              <a:t>Getting it out there</a:t>
            </a:r>
            <a:endParaRPr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Hosting</a:t>
            </a:r>
            <a:endParaRPr sz="1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Promoting</a:t>
            </a:r>
            <a:endParaRPr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612650"/>
            <a:ext cx="85206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Hosting your podcast</a:t>
            </a:r>
            <a:endParaRPr sz="4800"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3100"/>
            <a:ext cx="9144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1569725" y="445025"/>
            <a:ext cx="726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podcast hosts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1569725" y="1152475"/>
            <a:ext cx="6378000" cy="24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Popular services include Libsyn, Blubrry, Podbean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Hosting is tailored to podcasters needs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Various plans available, from </a:t>
            </a: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$5/month </a:t>
            </a:r>
            <a:r>
              <a:rPr lang="en" sz="1800" i="1">
                <a:latin typeface="Fira Sans Medium"/>
                <a:ea typeface="Fira Sans Medium"/>
                <a:cs typeface="Fira Sans Medium"/>
                <a:sym typeface="Fira Sans Medium"/>
              </a:rPr>
              <a:t>and up</a:t>
            </a:r>
            <a:endParaRPr sz="1800" i="1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Higher-tier plans usually provide </a:t>
            </a:r>
            <a:r>
              <a:rPr lang="en" sz="1800" i="1"/>
              <a:t>better statistics</a:t>
            </a:r>
            <a:r>
              <a:rPr lang="en" sz="1800"/>
              <a:t>, </a:t>
            </a:r>
            <a:r>
              <a:rPr lang="en" sz="1800" i="1"/>
              <a:t>more bandwidth</a:t>
            </a:r>
            <a:r>
              <a:rPr lang="en" sz="1800"/>
              <a:t> </a:t>
            </a:r>
            <a:r>
              <a:rPr lang="en" sz="1800" i="1"/>
              <a:t>and storage</a:t>
            </a:r>
            <a:endParaRPr sz="1800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you’re planning to monetize your show, likely the best option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r="83499"/>
          <a:stretch/>
        </p:blipFill>
        <p:spPr>
          <a:xfrm>
            <a:off x="0" y="4775"/>
            <a:ext cx="150875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1569725" y="445025"/>
            <a:ext cx="726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Self-hosting your podcast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1569725" y="1152475"/>
            <a:ext cx="6378000" cy="29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ie. set up your own website and use (for example) Wordpress.org and some plugins to host your podcast</a:t>
            </a:r>
            <a:endParaRPr sz="2000" i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i="1"/>
              <a:t>More flexibility</a:t>
            </a:r>
            <a:r>
              <a:rPr lang="en" sz="1800"/>
              <a:t> than specialized podcast hosting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Medium"/>
              <a:buChar char="●"/>
            </a:pPr>
            <a:r>
              <a:rPr lang="en" sz="18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More technical know-how required</a:t>
            </a:r>
            <a:endParaRPr sz="18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Costs vary depending on your web hosting service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Unless you’re using a specialized stats plugin, interpreting download stats </a:t>
            </a:r>
            <a:r>
              <a:rPr lang="en" sz="1800" i="1" u="sng"/>
              <a:t>is not</a:t>
            </a:r>
            <a:r>
              <a:rPr lang="en" sz="1800" i="1"/>
              <a:t> </a:t>
            </a:r>
            <a:r>
              <a:rPr lang="en" sz="1800"/>
              <a:t>straightforward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r="83499"/>
          <a:stretch/>
        </p:blipFill>
        <p:spPr>
          <a:xfrm>
            <a:off x="0" y="4775"/>
            <a:ext cx="150875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1569725" y="445025"/>
            <a:ext cx="726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hosting</a:t>
            </a:r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1569725" y="1152475"/>
            <a:ext cx="46893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is possible to host a podcast for free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r="83499"/>
          <a:stretch/>
        </p:blipFill>
        <p:spPr>
          <a:xfrm>
            <a:off x="0" y="4775"/>
            <a:ext cx="150875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1584250" y="1776075"/>
            <a:ext cx="35307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You need either: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A free blog service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○"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Blogger, Wordpress.com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Place to host mp3 files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○"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Google Drive, Internet Archive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A service to produce your RSS feed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○"/>
            </a:pPr>
            <a:r>
              <a:rPr lang="en" dirty="0" err="1">
                <a:latin typeface="Fira Sans"/>
                <a:ea typeface="Fira Sans"/>
                <a:cs typeface="Fira Sans"/>
                <a:sym typeface="Fira Sans"/>
              </a:rPr>
              <a:t>Feedburner</a:t>
            </a:r>
            <a:endParaRPr dirty="0" err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Or: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A free podcast hosting service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>
              <a:buSzPts val="1400"/>
              <a:buFont typeface="Fira Sans"/>
              <a:buChar char="○"/>
            </a:pPr>
            <a:r>
              <a:rPr lang="en" dirty="0" err="1">
                <a:latin typeface="Fira Sans"/>
                <a:ea typeface="Fira Sans"/>
                <a:cs typeface="Fira Sans"/>
                <a:sym typeface="Fira Sans"/>
              </a:rPr>
              <a:t>ACast</a:t>
            </a: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, Spotify for Podcasters</a:t>
            </a:r>
            <a:endParaRPr lang="en" dirty="0">
              <a:latin typeface="Fira Sans"/>
              <a:ea typeface="Fira Sans"/>
              <a:cs typeface="Fira Sans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5273300" y="1776075"/>
            <a:ext cx="35307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Things to keep in mind: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17500">
              <a:buSzPts val="1400"/>
              <a:buFont typeface="Fira Sans"/>
              <a:buChar char="●"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Free podcast hosting services often have </a:t>
            </a: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limits</a:t>
            </a: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 and offerings </a:t>
            </a: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may change over time</a:t>
            </a:r>
            <a:endParaRPr lang="en" dirty="0">
              <a:latin typeface="Fira Sans"/>
              <a:ea typeface="Fira Sans"/>
              <a:cs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Download speeds</a:t>
            </a: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 for your listeners are often </a:t>
            </a: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slower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17500">
              <a:buSzPts val="1400"/>
              <a:buFont typeface="Fira Sans"/>
              <a:buChar char="●"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Statistics </a:t>
            </a: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vary from non-existent to pretty good.</a:t>
            </a:r>
            <a:endParaRPr lang="en" dirty="0">
              <a:latin typeface="Fira Sans"/>
              <a:ea typeface="Fira Sans"/>
              <a:cs typeface="Fira Sans"/>
            </a:endParaRPr>
          </a:p>
          <a:p>
            <a:pPr marL="139700">
              <a:buSzPts val="1400"/>
            </a:pPr>
            <a:endParaRPr lang="en" dirty="0">
              <a:latin typeface="Fira Sans"/>
              <a:ea typeface="Fira Sans"/>
              <a:cs typeface="Fira Sans"/>
            </a:endParaRPr>
          </a:p>
          <a:p>
            <a:pPr marL="139700">
              <a:buSzPts val="1400"/>
            </a:pPr>
            <a:r>
              <a:rPr lang="en" i="1" dirty="0">
                <a:latin typeface="Fira Sans"/>
                <a:ea typeface="Fira Sans"/>
                <a:cs typeface="Fira Sans"/>
              </a:rPr>
              <a:t>Monetization options for free podcast hosting services have improved over the years – read terms of service carefully when signing up.</a:t>
            </a:r>
            <a:endParaRPr lang="en" dirty="0">
              <a:latin typeface="Fira Sans"/>
              <a:ea typeface="Fira Sans"/>
              <a:cs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062300" cy="27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3F3F3"/>
                </a:solidFill>
              </a:rPr>
              <a:t>Promoting</a:t>
            </a:r>
            <a:endParaRPr sz="60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3F3F3"/>
                </a:solidFill>
              </a:rPr>
              <a:t>Your</a:t>
            </a:r>
            <a:endParaRPr sz="60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3F3F3"/>
                </a:solidFill>
              </a:rPr>
              <a:t>Show!</a:t>
            </a:r>
            <a:endParaRPr sz="6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 image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the image people see in their podcast apps when they’re looking for shows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First impressions count!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Should be a jpeg or </a:t>
            </a:r>
            <a:r>
              <a:rPr lang="en" dirty="0" err="1"/>
              <a:t>png</a:t>
            </a:r>
            <a:r>
              <a:rPr lang="en" dirty="0"/>
              <a:t> file</a:t>
            </a:r>
          </a:p>
          <a:p>
            <a:pPr marL="0" indent="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Dimensions should be at least 1400 x 1400 </a:t>
            </a:r>
            <a:r>
              <a:rPr lang="en" dirty="0" err="1"/>
              <a:t>px</a:t>
            </a:r>
            <a:r>
              <a:rPr lang="en" dirty="0"/>
              <a:t>, up to 3000 x 3000 </a:t>
            </a:r>
            <a:r>
              <a:rPr lang="en" dirty="0" err="1"/>
              <a:t>px</a:t>
            </a:r>
            <a:endParaRPr lang="en" dirty="0"/>
          </a:p>
        </p:txBody>
      </p:sp>
      <p:sp>
        <p:nvSpPr>
          <p:cNvPr id="238" name="Google Shape;238;p37"/>
          <p:cNvSpPr/>
          <p:nvPr/>
        </p:nvSpPr>
        <p:spPr>
          <a:xfrm>
            <a:off x="5321100" y="1406675"/>
            <a:ext cx="2721000" cy="2721000"/>
          </a:xfrm>
          <a:prstGeom prst="rect">
            <a:avLst/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5683500" y="2220125"/>
            <a:ext cx="1996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ExtraBold"/>
                <a:ea typeface="Fira Sans ExtraBold"/>
                <a:cs typeface="Fira Sans ExtraBold"/>
                <a:sym typeface="Fira Sans ExtraBold"/>
              </a:rPr>
              <a:t>Awesome</a:t>
            </a:r>
            <a:endParaRPr sz="30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ExtraBold"/>
                <a:ea typeface="Fira Sans ExtraBold"/>
                <a:cs typeface="Fira Sans ExtraBold"/>
                <a:sym typeface="Fira Sans ExtraBold"/>
              </a:rPr>
              <a:t>Podcast!</a:t>
            </a:r>
            <a:endParaRPr sz="30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cxnSp>
        <p:nvCxnSpPr>
          <p:cNvPr id="240" name="Google Shape;240;p37"/>
          <p:cNvCxnSpPr/>
          <p:nvPr/>
        </p:nvCxnSpPr>
        <p:spPr>
          <a:xfrm>
            <a:off x="5314000" y="1236150"/>
            <a:ext cx="272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41" name="Google Shape;241;p37"/>
          <p:cNvCxnSpPr/>
          <p:nvPr/>
        </p:nvCxnSpPr>
        <p:spPr>
          <a:xfrm>
            <a:off x="5143525" y="1406650"/>
            <a:ext cx="0" cy="273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42" name="Google Shape;242;p37"/>
          <p:cNvSpPr txBox="1"/>
          <p:nvPr/>
        </p:nvSpPr>
        <p:spPr>
          <a:xfrm>
            <a:off x="6123900" y="888150"/>
            <a:ext cx="930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1400 px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 rot="-5400000">
            <a:off x="4468325" y="2511425"/>
            <a:ext cx="930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1400 px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2889825" y="460250"/>
            <a:ext cx="469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 directories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2"/>
          </p:nvPr>
        </p:nvSpPr>
        <p:spPr>
          <a:xfrm>
            <a:off x="2950275" y="1152475"/>
            <a:ext cx="527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Before you can submit your podcast, you need to post at least one episode to your feed!</a:t>
            </a:r>
            <a:endParaRPr sz="1800" i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/>
              <a:t>Major directories:</a:t>
            </a:r>
            <a:endParaRPr sz="18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Apple Podcasts</a:t>
            </a:r>
            <a:r>
              <a:rPr lang="en" sz="1800" dirty="0"/>
              <a:t> (aka iTunes)</a:t>
            </a:r>
            <a:endParaRPr sz="1800" dirty="0"/>
          </a:p>
          <a:p>
            <a:pPr indent="-342900">
              <a:buSzPts val="1800"/>
            </a:pPr>
            <a:r>
              <a:rPr lang="en" sz="1800" dirty="0"/>
              <a:t>Spotify</a:t>
            </a:r>
          </a:p>
          <a:p>
            <a:pPr indent="-342900">
              <a:lnSpc>
                <a:spcPct val="114999"/>
              </a:lnSpc>
              <a:buSzPts val="1800"/>
            </a:pPr>
            <a:r>
              <a:rPr lang="en" sz="1800" dirty="0"/>
              <a:t>Plus many smaller directories</a:t>
            </a:r>
          </a:p>
          <a:p>
            <a:pPr marL="114300" lvl="0" indent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800" dirty="0"/>
          </a:p>
          <a:p>
            <a:pPr indent="-342900">
              <a:buSzPts val="1800"/>
            </a:pPr>
            <a:endParaRPr lang="en" sz="1800" dirty="0"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28898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311700" y="544075"/>
            <a:ext cx="8520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updates to social media</a:t>
            </a:r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1421100" y="1246249"/>
            <a:ext cx="6301800" cy="1939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1600"/>
              </a:spcAft>
            </a:pPr>
            <a:r>
              <a:rPr lang="en" sz="2000" i="1" dirty="0"/>
              <a:t>Having a social media presence gives your listeners a way to interact with you</a:t>
            </a:r>
          </a:p>
          <a:p>
            <a:pPr marL="342900" indent="-342900">
              <a:lnSpc>
                <a:spcPct val="114999"/>
              </a:lnSpc>
              <a:spcAft>
                <a:spcPts val="1600"/>
              </a:spcAft>
            </a:pPr>
            <a:r>
              <a:rPr lang="en" sz="2000" i="1" dirty="0"/>
              <a:t>Posting short clips to </a:t>
            </a:r>
            <a:r>
              <a:rPr lang="en" sz="2000" i="1" dirty="0" err="1"/>
              <a:t>Tiktok</a:t>
            </a:r>
            <a:r>
              <a:rPr lang="en" sz="2000" i="1" dirty="0"/>
              <a:t>, Instagram, or YouTube Shorts may attract more listeners</a:t>
            </a:r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 t="56625" b="11249"/>
          <a:stretch/>
        </p:blipFill>
        <p:spPr>
          <a:xfrm>
            <a:off x="0" y="3185150"/>
            <a:ext cx="9144000" cy="195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3276600" y="1754100"/>
            <a:ext cx="3482400" cy="16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Comments?</a:t>
            </a:r>
            <a:endParaRPr sz="4800"/>
          </a:p>
        </p:txBody>
      </p:sp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r="61977"/>
          <a:stretch/>
        </p:blipFill>
        <p:spPr>
          <a:xfrm>
            <a:off x="6" y="0"/>
            <a:ext cx="3276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69813" y="667825"/>
            <a:ext cx="288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Podcast</a:t>
            </a:r>
            <a:r>
              <a:rPr lang="en"/>
              <a:t>: 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1988738" y="1488864"/>
            <a:ext cx="5517000" cy="29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latin typeface="Fira Sans Medium"/>
                <a:ea typeface="Fira Sans Medium"/>
                <a:cs typeface="Fira Sans Medium"/>
                <a:sym typeface="Fira Sans Medium"/>
              </a:rPr>
              <a:t>An </a:t>
            </a:r>
            <a:r>
              <a:rPr lang="en" sz="3000" b="1" i="1">
                <a:solidFill>
                  <a:srgbClr val="0000FF"/>
                </a:solidFill>
                <a:latin typeface="Fira Sans"/>
                <a:ea typeface="Fira Sans"/>
                <a:cs typeface="Fira Sans"/>
                <a:sym typeface="Fira Sans"/>
              </a:rPr>
              <a:t>audio file</a:t>
            </a:r>
            <a:r>
              <a:rPr lang="en" sz="3000" i="1">
                <a:latin typeface="Fira Sans Medium"/>
                <a:ea typeface="Fira Sans Medium"/>
                <a:cs typeface="Fira Sans Medium"/>
                <a:sym typeface="Fira Sans Medium"/>
              </a:rPr>
              <a:t> available to </a:t>
            </a:r>
            <a:r>
              <a:rPr lang="en" sz="3000" b="1" i="1">
                <a:solidFill>
                  <a:srgbClr val="0000FF"/>
                </a:solidFill>
                <a:latin typeface="Fira Sans"/>
                <a:ea typeface="Fira Sans"/>
                <a:cs typeface="Fira Sans"/>
                <a:sym typeface="Fira Sans"/>
              </a:rPr>
              <a:t>download</a:t>
            </a:r>
            <a:r>
              <a:rPr lang="en" sz="3000" b="1" i="1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3000" i="1">
                <a:latin typeface="Fira Sans Medium"/>
                <a:ea typeface="Fira Sans Medium"/>
                <a:cs typeface="Fira Sans Medium"/>
                <a:sym typeface="Fira Sans Medium"/>
              </a:rPr>
              <a:t>from the internet to a computer or mobile device, usually as a </a:t>
            </a:r>
            <a:r>
              <a:rPr lang="en" sz="3000" b="1" i="1">
                <a:solidFill>
                  <a:srgbClr val="0000FF"/>
                </a:solidFill>
                <a:latin typeface="Fira Sans"/>
                <a:ea typeface="Fira Sans"/>
                <a:cs typeface="Fira Sans"/>
                <a:sym typeface="Fira Sans"/>
              </a:rPr>
              <a:t>series</a:t>
            </a:r>
            <a:r>
              <a:rPr lang="en" sz="3000" i="1">
                <a:latin typeface="Fira Sans Medium"/>
                <a:ea typeface="Fira Sans Medium"/>
                <a:cs typeface="Fira Sans Medium"/>
                <a:sym typeface="Fira Sans Medium"/>
              </a:rPr>
              <a:t>, which can be received by subscribers </a:t>
            </a:r>
            <a:r>
              <a:rPr lang="en" sz="3000" b="1" i="1">
                <a:solidFill>
                  <a:srgbClr val="0000FF"/>
                </a:solidFill>
                <a:latin typeface="Fira Sans"/>
                <a:ea typeface="Fira Sans"/>
                <a:cs typeface="Fira Sans"/>
                <a:sym typeface="Fira Sans"/>
              </a:rPr>
              <a:t>automatically</a:t>
            </a:r>
            <a:r>
              <a:rPr lang="en" sz="3000" i="1">
                <a:latin typeface="Fira Sans Medium"/>
                <a:ea typeface="Fira Sans Medium"/>
                <a:cs typeface="Fira Sans Medium"/>
                <a:sym typeface="Fira Sans Medium"/>
              </a:rPr>
              <a:t>.</a:t>
            </a:r>
            <a:endParaRPr sz="3000" i="1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651963" y="1728000"/>
            <a:ext cx="2599800" cy="16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 dirty="0">
                <a:latin typeface="Fira Sans Black"/>
                <a:ea typeface="Fira Sans Black"/>
                <a:cs typeface="Fira Sans Black"/>
                <a:sym typeface="Fira Sans Black"/>
              </a:rPr>
              <a:t>RSS</a:t>
            </a:r>
            <a:endParaRPr sz="9600" dirty="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3572938" y="1453050"/>
            <a:ext cx="4919100" cy="22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 b="1" i="1">
                <a:solidFill>
                  <a:srgbClr val="0000FF"/>
                </a:solidFill>
              </a:rPr>
              <a:t>Really Simple Syndication</a:t>
            </a:r>
            <a:endParaRPr sz="6000" b="1" i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1021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 history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446875" y="1594500"/>
            <a:ext cx="5625300" cy="25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Downloadable audio programs had been available since at least 2000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syndicated audio shows using RSS started around 2003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Apple included support for podcasts in iTunes in 2005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t="36085" b="35884"/>
          <a:stretch/>
        </p:blipFill>
        <p:spPr>
          <a:xfrm>
            <a:off x="0" y="0"/>
            <a:ext cx="9144000" cy="16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25075" y="2738100"/>
            <a:ext cx="3446400" cy="10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FF"/>
                </a:solidFill>
              </a:rPr>
              <a:t>Pod</a:t>
            </a:r>
            <a:r>
              <a:rPr lang="en" sz="6000">
                <a:solidFill>
                  <a:srgbClr val="FF0000"/>
                </a:solidFill>
              </a:rPr>
              <a:t>cast</a:t>
            </a:r>
            <a:endParaRPr sz="6000">
              <a:solidFill>
                <a:srgbClr val="FF0000"/>
              </a:solidFill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699025" y="1882800"/>
            <a:ext cx="3819900" cy="27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" sz="6000" i="1">
                <a:solidFill>
                  <a:srgbClr val="0000FF"/>
                </a:solidFill>
              </a:rPr>
              <a:t>Pod</a:t>
            </a:r>
            <a:endParaRPr sz="6000" i="1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+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Fira Sans"/>
                <a:ea typeface="Fira Sans"/>
                <a:cs typeface="Fira Sans"/>
                <a:sym typeface="Fira Sans"/>
              </a:rPr>
              <a:t>broad</a:t>
            </a:r>
            <a:r>
              <a:rPr lang="en" sz="6000" i="1">
                <a:solidFill>
                  <a:srgbClr val="FF0000"/>
                </a:solidFill>
              </a:rPr>
              <a:t>cast</a:t>
            </a:r>
            <a:endParaRPr sz="6000" i="1">
              <a:solidFill>
                <a:srgbClr val="FF0000"/>
              </a:solidFill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750125" y="2738100"/>
            <a:ext cx="3446400" cy="10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=</a:t>
            </a:r>
            <a:endParaRPr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 growth	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9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10,000 podcasts on iTunes in 2008. There were around 2 million in 2021. </a:t>
            </a:r>
            <a:r>
              <a:rPr lang="en" baseline="30000"/>
              <a:t>1</a:t>
            </a:r>
            <a:endParaRPr baseline="30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 b="1">
                <a:solidFill>
                  <a:srgbClr val="FF0000"/>
                </a:solidFill>
              </a:rPr>
              <a:t>Canada</a:t>
            </a:r>
            <a:r>
              <a:rPr lang="en"/>
              <a:t>: </a:t>
            </a:r>
            <a:r>
              <a:rPr lang="en" baseline="30000"/>
              <a:t>2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63% familiar with the term “podcast” </a:t>
            </a:r>
            <a:endParaRPr baseline="30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36% have listened to a podcast in the past month</a:t>
            </a:r>
            <a:endParaRPr/>
          </a:p>
        </p:txBody>
      </p:sp>
      <p:pic>
        <p:nvPicPr>
          <p:cNvPr id="96" name="Google Shape;96;p1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795" y="1152475"/>
            <a:ext cx="5026509" cy="31080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5808600" y="4395275"/>
            <a:ext cx="302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Fira Sans"/>
                <a:ea typeface="Fira Sans"/>
                <a:cs typeface="Fira Sans"/>
                <a:sym typeface="Fira Sans"/>
              </a:rPr>
              <a:t>[1] </a:t>
            </a:r>
            <a:r>
              <a:rPr lang="en" sz="8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https://www.podcastinsights.com/podcast-statistics/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Fira Sans"/>
                <a:ea typeface="Fira Sans"/>
                <a:cs typeface="Fira Sans"/>
                <a:sym typeface="Fira Sans"/>
              </a:rPr>
              <a:t>[2] </a:t>
            </a:r>
            <a:r>
              <a:rPr lang="en" sz="8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https://podcasthosting.org/podcast-statistics/</a:t>
            </a:r>
            <a:endParaRPr sz="8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2964175" y="1318275"/>
            <a:ext cx="24156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Your Podcast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A Topic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 and well-defined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Broad enough that you don’t run out of things to say!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t="47852" b="13035"/>
          <a:stretch/>
        </p:blipFill>
        <p:spPr>
          <a:xfrm>
            <a:off x="0" y="2759498"/>
            <a:ext cx="9143999" cy="23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B0615C7F3654AB281A116744C1379" ma:contentTypeVersion="21" ma:contentTypeDescription="Create a new document." ma:contentTypeScope="" ma:versionID="8c50ccfdf939fe13cdb193914e2f5b82">
  <xsd:schema xmlns:xsd="http://www.w3.org/2001/XMLSchema" xmlns:xs="http://www.w3.org/2001/XMLSchema" xmlns:p="http://schemas.microsoft.com/office/2006/metadata/properties" xmlns:ns2="16bbdfb2-f082-459f-b1c5-850fae453c44" xmlns:ns3="9368e7c5-af5b-44a5-a055-7a21bac9d55c" xmlns:ns4="http://schemas.microsoft.com/sharepoint/v4" targetNamespace="http://schemas.microsoft.com/office/2006/metadata/properties" ma:root="true" ma:fieldsID="d0b52b70b3d247aae3fc74712666ef3e" ns2:_="" ns3:_="" ns4:_="">
    <xsd:import namespace="16bbdfb2-f082-459f-b1c5-850fae453c44"/>
    <xsd:import namespace="9368e7c5-af5b-44a5-a055-7a21bac9d55c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4:IconOverlay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bbdfb2-f082-459f-b1c5-850fae453c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d4248fe4-03cb-40ed-9175-13acb8e23300}" ma:internalName="TaxCatchAll" ma:showField="CatchAllData" ma:web="16bbdfb2-f082-459f-b1c5-850fae453c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68e7c5-af5b-44a5-a055-7a21bac9d55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0ae1546-a8c1-4b9b-95fc-1e4a89e8c3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1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368e7c5-af5b-44a5-a055-7a21bac9d55c">
      <Terms xmlns="http://schemas.microsoft.com/office/infopath/2007/PartnerControls"/>
    </lcf76f155ced4ddcb4097134ff3c332f>
    <TaxCatchAll xmlns="16bbdfb2-f082-459f-b1c5-850fae453c44" xsi:nil="true"/>
    <IconOverlay xmlns="http://schemas.microsoft.com/sharepoint/v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60F65D-9885-45EB-874F-9B45F1599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bbdfb2-f082-459f-b1c5-850fae453c44"/>
    <ds:schemaRef ds:uri="9368e7c5-af5b-44a5-a055-7a21bac9d55c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460BDD-851C-4EC4-ADA3-F4968ABD6514}">
  <ds:schemaRefs>
    <ds:schemaRef ds:uri="http://schemas.microsoft.com/office/2006/metadata/properties"/>
    <ds:schemaRef ds:uri="http://schemas.microsoft.com/office/infopath/2007/PartnerControls"/>
    <ds:schemaRef ds:uri="9368e7c5-af5b-44a5-a055-7a21bac9d55c"/>
    <ds:schemaRef ds:uri="16bbdfb2-f082-459f-b1c5-850fae453c44"/>
    <ds:schemaRef ds:uri="http://schemas.microsoft.com/sharepoint/v4"/>
  </ds:schemaRefs>
</ds:datastoreItem>
</file>

<file path=customXml/itemProps3.xml><?xml version="1.0" encoding="utf-8"?>
<ds:datastoreItem xmlns:ds="http://schemas.openxmlformats.org/officeDocument/2006/customXml" ds:itemID="{7AD8482D-11BB-41D9-BF8D-893976805F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Simple Light</vt:lpstr>
      <vt:lpstr>Make your own PODCAST</vt:lpstr>
      <vt:lpstr>Today!</vt:lpstr>
      <vt:lpstr>Podcast: </vt:lpstr>
      <vt:lpstr>PowerPoint Presentation</vt:lpstr>
      <vt:lpstr>Podcast history</vt:lpstr>
      <vt:lpstr>Podcast</vt:lpstr>
      <vt:lpstr>Podcast growth </vt:lpstr>
      <vt:lpstr>Planning Your Podcast</vt:lpstr>
      <vt:lpstr>Choose A Topic</vt:lpstr>
      <vt:lpstr>Decide On Your Format</vt:lpstr>
      <vt:lpstr>Equipment</vt:lpstr>
      <vt:lpstr>Recording Your Show</vt:lpstr>
      <vt:lpstr>Preparation</vt:lpstr>
      <vt:lpstr>Record your show</vt:lpstr>
      <vt:lpstr>Editing</vt:lpstr>
      <vt:lpstr>Production</vt:lpstr>
      <vt:lpstr>PowerPoint Presentation</vt:lpstr>
      <vt:lpstr>Show Notes</vt:lpstr>
      <vt:lpstr>Show Notes</vt:lpstr>
      <vt:lpstr>Hosting your podcast</vt:lpstr>
      <vt:lpstr>Specialized podcast hosts</vt:lpstr>
      <vt:lpstr>Self-hosting your podcast</vt:lpstr>
      <vt:lpstr>Free hosting</vt:lpstr>
      <vt:lpstr>Promoting Your Show!</vt:lpstr>
      <vt:lpstr>Cover image</vt:lpstr>
      <vt:lpstr>Podcast directories</vt:lpstr>
      <vt:lpstr>Post updates to social media</vt:lpstr>
      <vt:lpstr>Questions?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your own PODCAST</dc:title>
  <cp:revision>55</cp:revision>
  <dcterms:modified xsi:type="dcterms:W3CDTF">2024-01-12T00:40:42Z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0x010100AF9B0615C7F3654AB281A116744C1379</vt:lpwstr>
  </property>
  <property fmtid="{D5CDD505-2E9C-101B-9397-08002B2CF9AE}" pid="3" name="MediaServiceImageTags">
    <vt:lpwstr/>
  </property>
</Properties>
</file>